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8" r:id="rId5"/>
  </p:sldMasterIdLst>
  <p:notesMasterIdLst>
    <p:notesMasterId r:id="rId14"/>
  </p:notesMasterIdLst>
  <p:sldIdLst>
    <p:sldId id="332" r:id="rId6"/>
    <p:sldId id="333" r:id="rId7"/>
    <p:sldId id="348" r:id="rId8"/>
    <p:sldId id="271" r:id="rId9"/>
    <p:sldId id="334" r:id="rId10"/>
    <p:sldId id="347" r:id="rId11"/>
    <p:sldId id="336" r:id="rId12"/>
    <p:sldId id="263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CAF"/>
    <a:srgbClr val="F5EBA5"/>
    <a:srgbClr val="D3BC18"/>
    <a:srgbClr val="CD2D6B"/>
    <a:srgbClr val="CD2D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BD7E6A-83CB-4A5D-99C6-D758926FF8B1}" v="38" dt="2026-02-12T14:52:39.4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7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F51C69-84AA-4DE8-B85D-F3D71DF6690A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447236-3C23-45D7-A7EB-7A3B62A492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3174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200" b="1" dirty="0"/>
              <a:t>🧭 Clarifies Career Direction</a:t>
            </a:r>
          </a:p>
          <a:p>
            <a:r>
              <a:rPr lang="en-GB" sz="1200" dirty="0"/>
              <a:t>Helps you </a:t>
            </a:r>
            <a:r>
              <a:rPr lang="en-GB" sz="1200" i="1" dirty="0"/>
              <a:t>try out career ideas</a:t>
            </a:r>
            <a:r>
              <a:rPr lang="en-GB" sz="1200" dirty="0"/>
              <a:t> and rule out options.</a:t>
            </a:r>
          </a:p>
          <a:p>
            <a:r>
              <a:rPr lang="en-GB" sz="1200" dirty="0"/>
              <a:t>Offers insight into a job, company, or sector so you can decide your next steps. </a:t>
            </a:r>
          </a:p>
          <a:p>
            <a:pPr marL="0" indent="0">
              <a:buNone/>
            </a:pPr>
            <a:r>
              <a:rPr lang="en-GB" sz="1200" b="1" dirty="0"/>
              <a:t>💼 Builds Practical and Transferable Skills</a:t>
            </a:r>
          </a:p>
          <a:p>
            <a:r>
              <a:rPr lang="en-GB" sz="1200" dirty="0"/>
              <a:t>Develops soft skills such as teamwork, communication, and problem‑solving.</a:t>
            </a:r>
          </a:p>
          <a:p>
            <a:r>
              <a:rPr lang="en-GB" sz="1200" dirty="0"/>
              <a:t>Provides hands‑on experience that complements academic learning.</a:t>
            </a:r>
          </a:p>
          <a:p>
            <a:r>
              <a:rPr lang="en-GB" sz="1200" dirty="0"/>
              <a:t>Shows employers you can apply skills in real settings—especially important in fields like the creative industries. </a:t>
            </a:r>
          </a:p>
          <a:p>
            <a:pPr marL="0" indent="0">
              <a:buNone/>
            </a:pPr>
            <a:r>
              <a:rPr lang="en-GB" sz="1200" b="1" dirty="0"/>
              <a:t>📈 Improves Employability</a:t>
            </a:r>
          </a:p>
          <a:p>
            <a:r>
              <a:rPr lang="en-GB" sz="1200" dirty="0"/>
              <a:t>Employers value relevant experience: two‑thirds look for graduates who have it because it demonstrates readiness for work and business awareness. </a:t>
            </a:r>
          </a:p>
          <a:p>
            <a:r>
              <a:rPr lang="en-GB" sz="1200" dirty="0"/>
              <a:t>Gives you evidence of your abilities for CVs, applications, and interviews.</a:t>
            </a:r>
          </a:p>
          <a:p>
            <a:pPr marL="0" indent="0">
              <a:buNone/>
            </a:pPr>
            <a:r>
              <a:rPr lang="en-GB" sz="1200" b="1" dirty="0"/>
              <a:t>🤝 Expands Your Network</a:t>
            </a:r>
          </a:p>
          <a:p>
            <a:r>
              <a:rPr lang="en-GB" sz="1200" dirty="0"/>
              <a:t>Introduces you to new people and professional contacts who may help with future opportunities. </a:t>
            </a:r>
          </a:p>
          <a:p>
            <a:pPr marL="0" indent="0">
              <a:buNone/>
            </a:pPr>
            <a:r>
              <a:rPr lang="en-GB" sz="1200" b="1" dirty="0"/>
              <a:t>💪 Boosts Confidence and Work Habits</a:t>
            </a:r>
          </a:p>
          <a:p>
            <a:r>
              <a:rPr lang="en-GB" sz="1200" dirty="0"/>
              <a:t>Helps you adjust to routines and expectations of working life, which can significantly improve employment prospects—especially for those with little or no work history. </a:t>
            </a:r>
          </a:p>
          <a:p>
            <a:r>
              <a:rPr lang="en-GB" sz="1200" dirty="0"/>
              <a:t>Encourages you to challenge yourself and overcome difficulties, such as communicating with new people. </a:t>
            </a:r>
          </a:p>
          <a:p>
            <a:pPr marL="0" indent="0">
              <a:buNone/>
            </a:pPr>
            <a:r>
              <a:rPr lang="en-GB" sz="1200" b="1" dirty="0"/>
              <a:t>🌍 Shows Motivation and Commitment</a:t>
            </a:r>
          </a:p>
          <a:p>
            <a:r>
              <a:rPr lang="en-GB" sz="1200" dirty="0"/>
              <a:t>Demonstrates to employers or education providers that you are proactive and genuinely interested in a particular field. </a:t>
            </a:r>
          </a:p>
          <a:p>
            <a:endParaRPr lang="en-GB" sz="1200" dirty="0"/>
          </a:p>
          <a:p>
            <a:endParaRPr lang="en-GB" sz="1200" dirty="0"/>
          </a:p>
          <a:p>
            <a:endParaRPr lang="en-GB" sz="1200" dirty="0"/>
          </a:p>
          <a:p>
            <a:endParaRPr lang="en-GB" sz="1200" dirty="0"/>
          </a:p>
          <a:p>
            <a:endParaRPr lang="en-GB" sz="1200" dirty="0"/>
          </a:p>
          <a:p>
            <a:endParaRPr lang="en-GB" sz="1200" dirty="0"/>
          </a:p>
          <a:p>
            <a:endParaRPr lang="en-GB" sz="1200" dirty="0"/>
          </a:p>
          <a:p>
            <a:endParaRPr lang="en-GB" sz="120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447236-3C23-45D7-A7EB-7A3B62A492D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96939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g3872a93d2b6_0_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26" name="Google Shape;426;g3872a93d2b6_0_9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800" u="sng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Teacher’s notes: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800"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8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27" name="Google Shape;427;g3872a93d2b6_0_9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GB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18" name="Google Shape;318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800" u="sng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Teacher’s notes: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 sz="1800">
                <a:latin typeface="Open Sans"/>
                <a:ea typeface="Open Sans"/>
                <a:cs typeface="Open Sans"/>
                <a:sym typeface="Open Sans"/>
              </a:rPr>
              <a:t>Add in relevant examples where the red text is.</a:t>
            </a:r>
            <a:endParaRPr sz="1800"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None/>
            </a:pPr>
            <a:r>
              <a:rPr lang="en-GB" sz="1800">
                <a:latin typeface="Open Sans"/>
                <a:ea typeface="Open Sans"/>
                <a:cs typeface="Open Sans"/>
                <a:sym typeface="Open Sans"/>
              </a:rPr>
              <a:t>Some placements need to have Employer’s Liability Insurance. Please stress this to students.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19" name="Google Shape;319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GB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18" name="Google Shape;318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800" u="sng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Teacher’s notes: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 sz="1800">
                <a:latin typeface="Open Sans"/>
                <a:ea typeface="Open Sans"/>
                <a:cs typeface="Open Sans"/>
                <a:sym typeface="Open Sans"/>
              </a:rPr>
              <a:t>Add in relevant examples where the red text is.</a:t>
            </a:r>
            <a:endParaRPr sz="1800"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None/>
            </a:pPr>
            <a:r>
              <a:rPr lang="en-GB" sz="1800">
                <a:latin typeface="Open Sans"/>
                <a:ea typeface="Open Sans"/>
                <a:cs typeface="Open Sans"/>
                <a:sym typeface="Open Sans"/>
              </a:rPr>
              <a:t>Some placements need to have Employer’s Liability Insurance. Please stress this to students.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19" name="Google Shape;319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GB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55977" y="1196752"/>
            <a:ext cx="4390256" cy="2403698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98877" y="3958233"/>
            <a:ext cx="3704456" cy="1270992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>
                    <a:lumMod val="9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5810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3892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143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211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210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826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672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849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909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779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898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3.jp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28803"/>
            <a:ext cx="8229600" cy="41044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377" rtl="0" eaLnBrk="1" latinLnBrk="0" hangingPunct="1">
        <a:spcBef>
          <a:spcPct val="0"/>
        </a:spcBef>
        <a:buNone/>
        <a:defRPr sz="4400" kern="1200">
          <a:solidFill>
            <a:schemeClr val="accent6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2/12/2026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pic>
        <p:nvPicPr>
          <p:cNvPr id="7" name="Picture 6" descr="A picture containing square&#10;&#10;Description automatically generated">
            <a:extLst>
              <a:ext uri="{FF2B5EF4-FFF2-40B4-BE49-F238E27FC236}">
                <a16:creationId xmlns:a16="http://schemas.microsoft.com/office/drawing/2014/main" id="{3D968D91-B68B-4AB2-A9F9-7B43D4C7C800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127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55976" y="404672"/>
            <a:ext cx="4392488" cy="4464495"/>
          </a:xfrm>
        </p:spPr>
        <p:txBody>
          <a:bodyPr>
            <a:normAutofit/>
          </a:bodyPr>
          <a:lstStyle/>
          <a:p>
            <a:r>
              <a:rPr lang="en-US" dirty="0"/>
              <a:t>Work Experience </a:t>
            </a:r>
            <a:br>
              <a:rPr lang="en-US" dirty="0"/>
            </a:br>
            <a:r>
              <a:rPr lang="en-US" dirty="0"/>
              <a:t>Introduction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88024" y="5013176"/>
            <a:ext cx="3704456" cy="1270992"/>
          </a:xfrm>
        </p:spPr>
        <p:txBody>
          <a:bodyPr>
            <a:normAutofit fontScale="70000" lnSpcReduction="20000"/>
          </a:bodyPr>
          <a:lstStyle/>
          <a:p>
            <a:r>
              <a:rPr lang="en-US" sz="2400" dirty="0"/>
              <a:t>Jane Edwards</a:t>
            </a:r>
          </a:p>
          <a:p>
            <a:r>
              <a:rPr lang="en-GB" b="1" dirty="0"/>
              <a:t>Work Experience and Employer Engagement </a:t>
            </a:r>
          </a:p>
          <a:p>
            <a:r>
              <a:rPr lang="en-GB" b="1" dirty="0"/>
              <a:t>Co-ordinator</a:t>
            </a:r>
            <a:endParaRPr lang="en-GB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74678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6079D-066F-419D-BEFF-2098006B3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9919" y="105068"/>
            <a:ext cx="5369478" cy="1325563"/>
          </a:xfrm>
        </p:spPr>
        <p:txBody>
          <a:bodyPr/>
          <a:lstStyle/>
          <a:p>
            <a:r>
              <a:rPr lang="en-GB" b="1" dirty="0">
                <a:solidFill>
                  <a:schemeClr val="bg1"/>
                </a:solidFill>
              </a:rPr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F9E29C-6056-4573-AA91-74751667D2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056" y="1867977"/>
            <a:ext cx="8718051" cy="4460647"/>
          </a:xfrm>
        </p:spPr>
        <p:txBody>
          <a:bodyPr>
            <a:normAutofit fontScale="77500" lnSpcReduction="20000"/>
          </a:bodyPr>
          <a:lstStyle/>
          <a:p>
            <a:endParaRPr lang="en-GB" dirty="0">
              <a:solidFill>
                <a:schemeClr val="accent1">
                  <a:lumMod val="7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All students are required to have completed an </a:t>
            </a:r>
            <a:r>
              <a:rPr lang="en-GB" b="1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‘experience of the workplace’ </a:t>
            </a:r>
            <a:r>
              <a:rPr lang="en-GB" dirty="0">
                <a:solidFill>
                  <a:srgbClr val="CD2D6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by the time you leave college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  <a:br>
              <a:rPr lang="en-GB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lang="en-GB" dirty="0">
              <a:solidFill>
                <a:schemeClr val="accent1">
                  <a:lumMod val="7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GB" b="1" dirty="0">
                <a:solidFill>
                  <a:srgbClr val="CD2D6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There is no set amount of time </a:t>
            </a:r>
            <a:r>
              <a:rPr lang="en-GB" b="1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 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it can be a short work shadowing placement or an ongoing (unpaid) position that lasts all year.</a:t>
            </a:r>
            <a:br>
              <a:rPr lang="en-GB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lang="en-GB" dirty="0">
              <a:solidFill>
                <a:schemeClr val="accent1">
                  <a:lumMod val="7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It should ideally be in </a:t>
            </a:r>
            <a:r>
              <a:rPr lang="en-GB" b="1" dirty="0">
                <a:solidFill>
                  <a:srgbClr val="CD2D6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addition to your part-time job / own business.</a:t>
            </a:r>
            <a:br>
              <a:rPr lang="en-GB" b="1" dirty="0">
                <a:solidFill>
                  <a:srgbClr val="CD2D6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lang="en-GB" b="1" dirty="0">
              <a:solidFill>
                <a:srgbClr val="CD2D6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GB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Work experience gives people a clearer understanding of careers, builds confidence, and strengthens future job or education applications. It helps individuals develop practical skills, expand their network, and stand out to employers.</a:t>
            </a:r>
            <a:br>
              <a:rPr lang="en-GB" b="1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lang="en-GB" b="1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4936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118268-AA05-B304-36B5-D4841676A2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EC0AB-FE0F-3D2C-F571-344E5FA5C6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9919" y="105068"/>
            <a:ext cx="5369478" cy="1325563"/>
          </a:xfrm>
        </p:spPr>
        <p:txBody>
          <a:bodyPr/>
          <a:lstStyle/>
          <a:p>
            <a:r>
              <a:rPr lang="en-GB" b="1" dirty="0">
                <a:solidFill>
                  <a:schemeClr val="bg1"/>
                </a:solidFill>
              </a:rPr>
              <a:t>Key Benefits of Work Experience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6FACD3-BEA4-27E0-9CE6-A1CA174467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974" y="1721673"/>
            <a:ext cx="8718051" cy="482543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br>
              <a:rPr lang="en-GB" b="1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GB" sz="3400" b="1" dirty="0"/>
              <a:t>🧭 Clarifies Career Direction</a:t>
            </a:r>
          </a:p>
          <a:p>
            <a:pPr marL="0" indent="0">
              <a:buNone/>
            </a:pPr>
            <a:endParaRPr lang="en-GB" sz="3400" b="1" dirty="0"/>
          </a:p>
          <a:p>
            <a:pPr marL="0" indent="0">
              <a:buNone/>
            </a:pPr>
            <a:r>
              <a:rPr lang="en-GB" sz="3400" b="1" dirty="0"/>
              <a:t>💼 Builds Practical and Transferable Skills</a:t>
            </a:r>
          </a:p>
          <a:p>
            <a:pPr marL="0" indent="0">
              <a:buNone/>
            </a:pPr>
            <a:endParaRPr lang="en-GB" sz="3400" b="1" dirty="0"/>
          </a:p>
          <a:p>
            <a:pPr marL="0" indent="0">
              <a:buNone/>
            </a:pPr>
            <a:r>
              <a:rPr lang="en-GB" sz="3400" b="1" dirty="0"/>
              <a:t>📈 Improves Employability</a:t>
            </a:r>
          </a:p>
          <a:p>
            <a:pPr marL="0" indent="0">
              <a:buNone/>
            </a:pPr>
            <a:endParaRPr lang="en-GB" sz="3400" b="1" dirty="0"/>
          </a:p>
          <a:p>
            <a:pPr marL="0" indent="0">
              <a:buNone/>
            </a:pPr>
            <a:r>
              <a:rPr lang="en-GB" sz="3400" b="1" dirty="0"/>
              <a:t>🤝 Expands Your Network</a:t>
            </a:r>
          </a:p>
          <a:p>
            <a:pPr marL="0" indent="0">
              <a:buNone/>
            </a:pPr>
            <a:endParaRPr lang="en-GB" sz="3400" b="1" dirty="0"/>
          </a:p>
          <a:p>
            <a:pPr marL="0" indent="0">
              <a:buNone/>
            </a:pPr>
            <a:r>
              <a:rPr lang="en-GB" sz="3400" b="1" dirty="0"/>
              <a:t>💪 Boosts Confidence and Work Habits</a:t>
            </a:r>
          </a:p>
          <a:p>
            <a:pPr marL="0" indent="0">
              <a:buNone/>
            </a:pPr>
            <a:endParaRPr lang="en-GB" sz="3400" b="1" dirty="0"/>
          </a:p>
          <a:p>
            <a:pPr marL="0" indent="0">
              <a:buNone/>
            </a:pPr>
            <a:r>
              <a:rPr lang="en-GB" sz="3400" b="1" dirty="0"/>
              <a:t>🌍 Shows Motivation and Commitment</a:t>
            </a:r>
          </a:p>
          <a:p>
            <a:pPr marL="0" indent="0">
              <a:buNone/>
            </a:pPr>
            <a:endParaRPr lang="en-GB" sz="3400" b="1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0896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p52"/>
          <p:cNvSpPr txBox="1">
            <a:spLocks noGrp="1"/>
          </p:cNvSpPr>
          <p:nvPr>
            <p:ph type="title"/>
          </p:nvPr>
        </p:nvSpPr>
        <p:spPr>
          <a:xfrm>
            <a:off x="2458528" y="405443"/>
            <a:ext cx="3821502" cy="84538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ctr" anchorCtr="0">
            <a:no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buClr>
                <a:schemeClr val="dk1"/>
              </a:buClr>
              <a:buSzPts val="3200"/>
            </a:pPr>
            <a:r>
              <a:rPr lang="en-GB" sz="4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Open Sans"/>
              </a:rPr>
              <a:t>Key information</a:t>
            </a:r>
            <a:endParaRPr sz="40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Open Sans"/>
            </a:endParaRPr>
          </a:p>
        </p:txBody>
      </p:sp>
      <p:grpSp>
        <p:nvGrpSpPr>
          <p:cNvPr id="431" name="Google Shape;431;p52"/>
          <p:cNvGrpSpPr/>
          <p:nvPr/>
        </p:nvGrpSpPr>
        <p:grpSpPr>
          <a:xfrm>
            <a:off x="375659" y="1714806"/>
            <a:ext cx="8409600" cy="2040971"/>
            <a:chOff x="500879" y="1135636"/>
            <a:chExt cx="11212800" cy="2155425"/>
          </a:xfrm>
        </p:grpSpPr>
        <p:sp>
          <p:nvSpPr>
            <p:cNvPr id="432" name="Google Shape;432;p52"/>
            <p:cNvSpPr/>
            <p:nvPr/>
          </p:nvSpPr>
          <p:spPr>
            <a:xfrm>
              <a:off x="500879" y="1135636"/>
              <a:ext cx="11212800" cy="2155425"/>
            </a:xfrm>
            <a:prstGeom prst="roundRect">
              <a:avLst>
                <a:gd name="adj" fmla="val 16667"/>
              </a:avLst>
            </a:prstGeom>
            <a:solidFill>
              <a:srgbClr val="FFD5E4"/>
            </a:solidFill>
            <a:ln>
              <a:noFill/>
            </a:ln>
          </p:spPr>
          <p:txBody>
            <a:bodyPr spcFirstLastPara="1" wrap="square" lIns="121500" tIns="121500" rIns="121500" bIns="121500" anchor="t" anchorCtr="0">
              <a:noAutofit/>
            </a:bodyPr>
            <a:lstStyle/>
            <a:p>
              <a:pPr marL="1028700">
                <a:lnSpc>
                  <a:spcPct val="150000"/>
                </a:lnSpc>
              </a:pPr>
              <a:r>
                <a:rPr lang="en-GB" sz="1400" dirty="0">
                  <a:solidFill>
                    <a:schemeClr val="dk1"/>
                  </a:solidFill>
                  <a:latin typeface="Open Sans"/>
                  <a:ea typeface="Open Sans"/>
                  <a:cs typeface="Open Sans"/>
                  <a:sym typeface="Open Sans"/>
                </a:rPr>
                <a:t>Recommended time for Work experience:</a:t>
              </a:r>
            </a:p>
            <a:p>
              <a:pPr marL="1028700">
                <a:lnSpc>
                  <a:spcPct val="150000"/>
                </a:lnSpc>
              </a:pPr>
              <a:r>
                <a:rPr lang="en-GB" sz="1600" dirty="0">
                  <a:solidFill>
                    <a:schemeClr val="accent1">
                      <a:lumMod val="75000"/>
                    </a:schemeClr>
                  </a:solidFill>
                </a:rPr>
                <a:t>Futures Season (June 2026)</a:t>
              </a:r>
            </a:p>
            <a:p>
              <a:pPr marL="1028700">
                <a:lnSpc>
                  <a:spcPct val="150000"/>
                </a:lnSpc>
              </a:pPr>
              <a:r>
                <a:rPr lang="en-GB" sz="1600" dirty="0">
                  <a:solidFill>
                    <a:schemeClr val="accent1">
                      <a:lumMod val="75000"/>
                    </a:schemeClr>
                  </a:solidFill>
                </a:rPr>
                <a:t>Half-term holidays – February/May</a:t>
              </a:r>
            </a:p>
            <a:p>
              <a:pPr marL="1028700">
                <a:lnSpc>
                  <a:spcPct val="150000"/>
                </a:lnSpc>
              </a:pPr>
              <a:r>
                <a:rPr lang="en-GB" sz="1600" dirty="0">
                  <a:solidFill>
                    <a:schemeClr val="accent1">
                      <a:lumMod val="75000"/>
                    </a:schemeClr>
                  </a:solidFill>
                </a:rPr>
                <a:t>Easter holidays</a:t>
              </a:r>
            </a:p>
            <a:p>
              <a:pPr marL="1028700">
                <a:lnSpc>
                  <a:spcPct val="150000"/>
                </a:lnSpc>
              </a:pPr>
              <a:r>
                <a:rPr lang="en-GB" sz="1600" dirty="0">
                  <a:solidFill>
                    <a:schemeClr val="accent1">
                      <a:lumMod val="75000"/>
                    </a:schemeClr>
                  </a:solidFill>
                </a:rPr>
                <a:t>Summer holidays</a:t>
              </a:r>
            </a:p>
            <a:p>
              <a:pPr marL="1028700">
                <a:lnSpc>
                  <a:spcPct val="150000"/>
                </a:lnSpc>
              </a:pPr>
              <a:endParaRPr lang="en-GB" sz="16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marL="1028700">
                <a:lnSpc>
                  <a:spcPct val="150000"/>
                </a:lnSpc>
              </a:pPr>
              <a:endParaRPr lang="en-GB" sz="1650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  <a:p>
              <a:pPr marL="1028700">
                <a:lnSpc>
                  <a:spcPct val="150000"/>
                </a:lnSpc>
              </a:pPr>
              <a:endParaRPr lang="en-GB" sz="1650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  <a:p>
              <a:pPr marL="1028700">
                <a:lnSpc>
                  <a:spcPct val="150000"/>
                </a:lnSpc>
              </a:pPr>
              <a:r>
                <a:rPr lang="en-GB" sz="1650" dirty="0">
                  <a:solidFill>
                    <a:srgbClr val="FF0000"/>
                  </a:solidFill>
                  <a:latin typeface="Open Sans"/>
                  <a:ea typeface="Open Sans"/>
                  <a:cs typeface="Open Sans"/>
                  <a:sym typeface="Open Sans"/>
                </a:rPr>
                <a:t>.</a:t>
              </a:r>
              <a:endParaRPr sz="1650" dirty="0">
                <a:solidFill>
                  <a:srgbClr val="FF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  <a:p>
              <a:pPr marL="1028700">
                <a:lnSpc>
                  <a:spcPct val="130000"/>
                </a:lnSpc>
                <a:spcBef>
                  <a:spcPts val="1200"/>
                </a:spcBef>
              </a:pPr>
              <a:endParaRPr sz="1650" dirty="0"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433" name="Google Shape;433;p52"/>
            <p:cNvSpPr/>
            <p:nvPr/>
          </p:nvSpPr>
          <p:spPr>
            <a:xfrm>
              <a:off x="738503" y="1330513"/>
              <a:ext cx="866700" cy="866700"/>
            </a:xfrm>
            <a:prstGeom prst="roundRect">
              <a:avLst>
                <a:gd name="adj" fmla="val 16667"/>
              </a:avLst>
            </a:prstGeom>
            <a:solidFill>
              <a:schemeClr val="lt1"/>
            </a:solidFill>
            <a:ln w="76200" cap="flat" cmpd="sng">
              <a:solidFill>
                <a:srgbClr val="FFD5E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algn="ctr"/>
              <a:endParaRPr sz="1350"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434" name="Google Shape;434;p52" title="calendar-svgrepo-com.png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885115" y="1449325"/>
              <a:ext cx="629076" cy="629076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439" name="Google Shape;439;p52"/>
          <p:cNvGrpSpPr/>
          <p:nvPr/>
        </p:nvGrpSpPr>
        <p:grpSpPr>
          <a:xfrm>
            <a:off x="367200" y="5779169"/>
            <a:ext cx="8409600" cy="942751"/>
            <a:chOff x="331693" y="6249416"/>
            <a:chExt cx="11212800" cy="1257001"/>
          </a:xfrm>
        </p:grpSpPr>
        <p:sp>
          <p:nvSpPr>
            <p:cNvPr id="440" name="Google Shape;440;p52"/>
            <p:cNvSpPr/>
            <p:nvPr/>
          </p:nvSpPr>
          <p:spPr>
            <a:xfrm>
              <a:off x="331693" y="6249416"/>
              <a:ext cx="11212800" cy="1257001"/>
            </a:xfrm>
            <a:prstGeom prst="roundRect">
              <a:avLst>
                <a:gd name="adj" fmla="val 16667"/>
              </a:avLst>
            </a:prstGeom>
            <a:solidFill>
              <a:srgbClr val="F5EBA5"/>
            </a:solidFill>
            <a:ln>
              <a:noFill/>
            </a:ln>
          </p:spPr>
          <p:txBody>
            <a:bodyPr spcFirstLastPara="1" wrap="square" lIns="121500" tIns="121500" rIns="121500" bIns="121500" anchor="t" anchorCtr="0">
              <a:noAutofit/>
            </a:bodyPr>
            <a:lstStyle/>
            <a:p>
              <a:pPr marL="1028700">
                <a:lnSpc>
                  <a:spcPct val="150000"/>
                </a:lnSpc>
              </a:pPr>
              <a:r>
                <a:rPr lang="en-GB" sz="1400" dirty="0">
                  <a:solidFill>
                    <a:schemeClr val="dk1"/>
                  </a:solidFill>
                  <a:latin typeface="Open Sans"/>
                  <a:ea typeface="Open Sans"/>
                  <a:cs typeface="Open Sans"/>
                  <a:sym typeface="Open Sans"/>
                </a:rPr>
                <a:t>It’s your responsibility to find a placement. We can support you, but we can’t do it for you.</a:t>
              </a:r>
              <a:endParaRPr sz="1400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  <a:p>
              <a:pPr marL="1028700">
                <a:lnSpc>
                  <a:spcPct val="130000"/>
                </a:lnSpc>
                <a:spcBef>
                  <a:spcPts val="1200"/>
                </a:spcBef>
              </a:pPr>
              <a:endParaRPr sz="1650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441" name="Google Shape;441;p52"/>
            <p:cNvSpPr/>
            <p:nvPr/>
          </p:nvSpPr>
          <p:spPr>
            <a:xfrm>
              <a:off x="659908" y="6435937"/>
              <a:ext cx="866700" cy="866700"/>
            </a:xfrm>
            <a:prstGeom prst="roundRect">
              <a:avLst>
                <a:gd name="adj" fmla="val 16667"/>
              </a:avLst>
            </a:prstGeom>
            <a:solidFill>
              <a:schemeClr val="lt1"/>
            </a:solidFill>
            <a:ln w="76200" cap="flat" cmpd="sng">
              <a:solidFill>
                <a:srgbClr val="FFF3CC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algn="ctr"/>
              <a:endParaRPr sz="1350"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442" name="Google Shape;442;p52" title="point-you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755009" y="6512056"/>
              <a:ext cx="573471" cy="629076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443" name="Google Shape;443;p52"/>
          <p:cNvGrpSpPr/>
          <p:nvPr/>
        </p:nvGrpSpPr>
        <p:grpSpPr>
          <a:xfrm>
            <a:off x="375659" y="4687138"/>
            <a:ext cx="8409600" cy="888413"/>
            <a:chOff x="360000" y="4503827"/>
            <a:chExt cx="11212800" cy="681917"/>
          </a:xfrm>
        </p:grpSpPr>
        <p:sp>
          <p:nvSpPr>
            <p:cNvPr id="444" name="Google Shape;444;p52"/>
            <p:cNvSpPr/>
            <p:nvPr/>
          </p:nvSpPr>
          <p:spPr>
            <a:xfrm>
              <a:off x="360000" y="4551549"/>
              <a:ext cx="11212800" cy="634195"/>
            </a:xfrm>
            <a:prstGeom prst="roundRect">
              <a:avLst>
                <a:gd name="adj" fmla="val 16667"/>
              </a:avLst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txBody>
            <a:bodyPr spcFirstLastPara="1" wrap="square" lIns="121500" tIns="121500" rIns="121500" bIns="121500" anchor="t" anchorCtr="0">
              <a:noAutofit/>
            </a:bodyPr>
            <a:lstStyle/>
            <a:p>
              <a:pPr marL="1028700">
                <a:lnSpc>
                  <a:spcPct val="150000"/>
                </a:lnSpc>
              </a:pPr>
              <a:r>
                <a:rPr lang="en-GB" sz="1400" dirty="0">
                  <a:solidFill>
                    <a:schemeClr val="dk1"/>
                  </a:solidFill>
                  <a:latin typeface="Open Sans"/>
                  <a:ea typeface="Open Sans"/>
                  <a:cs typeface="Open Sans"/>
                  <a:sym typeface="Open Sans"/>
                </a:rPr>
                <a:t>In-person - You must agree your placement with the employer using the Placements tool on Unifrog.</a:t>
              </a:r>
              <a:endParaRPr sz="1400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  <a:p>
              <a:pPr marL="1028700">
                <a:lnSpc>
                  <a:spcPct val="130000"/>
                </a:lnSpc>
                <a:spcBef>
                  <a:spcPts val="1200"/>
                </a:spcBef>
              </a:pPr>
              <a:endParaRPr sz="1650" dirty="0"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445" name="Google Shape;445;p52"/>
            <p:cNvSpPr/>
            <p:nvPr/>
          </p:nvSpPr>
          <p:spPr>
            <a:xfrm>
              <a:off x="528679" y="4503827"/>
              <a:ext cx="866700" cy="658234"/>
            </a:xfrm>
            <a:prstGeom prst="roundRect">
              <a:avLst>
                <a:gd name="adj" fmla="val 16667"/>
              </a:avLst>
            </a:prstGeom>
            <a:solidFill>
              <a:schemeClr val="lt1"/>
            </a:solidFill>
            <a:ln w="76200" cap="flat" cmpd="sng">
              <a:solidFill>
                <a:srgbClr val="C9F0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algn="ctr"/>
              <a:endParaRPr sz="1350"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446" name="Google Shape;446;p52" title="tools(297 x 210 mm).png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647492" y="4614250"/>
              <a:ext cx="629075" cy="444743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6" name="Google Shape;435;p52">
            <a:extLst>
              <a:ext uri="{FF2B5EF4-FFF2-40B4-BE49-F238E27FC236}">
                <a16:creationId xmlns:a16="http://schemas.microsoft.com/office/drawing/2014/main" id="{B51BC7EE-70C1-1BEA-E6AA-8F9DBE0AA21C}"/>
              </a:ext>
            </a:extLst>
          </p:cNvPr>
          <p:cNvGrpSpPr/>
          <p:nvPr/>
        </p:nvGrpSpPr>
        <p:grpSpPr>
          <a:xfrm>
            <a:off x="361072" y="3795752"/>
            <a:ext cx="8409600" cy="801982"/>
            <a:chOff x="360000" y="2473376"/>
            <a:chExt cx="11212800" cy="1232307"/>
          </a:xfrm>
        </p:grpSpPr>
        <p:sp>
          <p:nvSpPr>
            <p:cNvPr id="7" name="Google Shape;436;p52">
              <a:extLst>
                <a:ext uri="{FF2B5EF4-FFF2-40B4-BE49-F238E27FC236}">
                  <a16:creationId xmlns:a16="http://schemas.microsoft.com/office/drawing/2014/main" id="{C1E5103E-5BAB-BD88-E36F-2AA0D4A2A3B8}"/>
                </a:ext>
              </a:extLst>
            </p:cNvPr>
            <p:cNvSpPr/>
            <p:nvPr/>
          </p:nvSpPr>
          <p:spPr>
            <a:xfrm>
              <a:off x="360000" y="2473376"/>
              <a:ext cx="11212800" cy="1232307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121500" tIns="121500" rIns="121500" bIns="121500" anchor="t" anchorCtr="0">
              <a:noAutofit/>
            </a:bodyPr>
            <a:lstStyle/>
            <a:p>
              <a:pPr marL="1028700">
                <a:lnSpc>
                  <a:spcPct val="150000"/>
                </a:lnSpc>
              </a:pPr>
              <a:r>
                <a:rPr lang="en-GB" sz="1000" dirty="0">
                  <a:solidFill>
                    <a:schemeClr val="dk1"/>
                  </a:solidFill>
                  <a:latin typeface="Open Sans"/>
                  <a:ea typeface="Open Sans"/>
                  <a:cs typeface="Open Sans"/>
                  <a:sym typeface="Open Sans"/>
                </a:rPr>
                <a:t>In-person WEX - You must enter this on the work placement tool on Unifrog in advance.</a:t>
              </a:r>
            </a:p>
            <a:p>
              <a:pPr marL="1028700">
                <a:lnSpc>
                  <a:spcPct val="150000"/>
                </a:lnSpc>
              </a:pPr>
              <a:r>
                <a:rPr lang="en-GB" sz="1000" dirty="0">
                  <a:solidFill>
                    <a:schemeClr val="dk1"/>
                  </a:solidFill>
                  <a:latin typeface="Open Sans"/>
                  <a:ea typeface="Open Sans"/>
                  <a:cs typeface="Open Sans"/>
                  <a:sym typeface="Open Sans"/>
                </a:rPr>
                <a:t>Virtual WEX – Please inform careers and we will send you the necessary paperwork.</a:t>
              </a:r>
              <a:endParaRPr sz="1000" dirty="0">
                <a:solidFill>
                  <a:srgbClr val="FF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  <a:p>
              <a:pPr marL="1028700">
                <a:lnSpc>
                  <a:spcPct val="130000"/>
                </a:lnSpc>
                <a:spcBef>
                  <a:spcPts val="1200"/>
                </a:spcBef>
              </a:pPr>
              <a:endParaRPr sz="1650" dirty="0"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8" name="Google Shape;437;p52">
              <a:extLst>
                <a:ext uri="{FF2B5EF4-FFF2-40B4-BE49-F238E27FC236}">
                  <a16:creationId xmlns:a16="http://schemas.microsoft.com/office/drawing/2014/main" id="{83D86320-27F4-C115-7746-D17EE576A7A4}"/>
                </a:ext>
              </a:extLst>
            </p:cNvPr>
            <p:cNvSpPr/>
            <p:nvPr/>
          </p:nvSpPr>
          <p:spPr>
            <a:xfrm>
              <a:off x="608903" y="2770983"/>
              <a:ext cx="663724" cy="655584"/>
            </a:xfrm>
            <a:prstGeom prst="roundRect">
              <a:avLst>
                <a:gd name="adj" fmla="val 16667"/>
              </a:avLst>
            </a:prstGeom>
            <a:solidFill>
              <a:schemeClr val="lt1"/>
            </a:solidFill>
            <a:ln w="76200" cap="flat" cmpd="sng">
              <a:solidFill>
                <a:srgbClr val="ECDFF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algn="ctr"/>
              <a:endParaRPr sz="1350"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9" name="Google Shape;438;p52" title="exclamation-mark-svgrepo-com.png">
              <a:extLst>
                <a:ext uri="{FF2B5EF4-FFF2-40B4-BE49-F238E27FC236}">
                  <a16:creationId xmlns:a16="http://schemas.microsoft.com/office/drawing/2014/main" id="{78301A72-E19B-BC0E-EF52-CAB29A6E5824}"/>
                </a:ext>
              </a:extLst>
            </p:cNvPr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655599" y="2797491"/>
              <a:ext cx="629076" cy="629076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189F5-8E87-4218-997D-707BFF7BE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470" y="18255"/>
            <a:ext cx="6728495" cy="1325563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chemeClr val="bg1"/>
                </a:solidFill>
              </a:rPr>
              <a:t>Examples of work experiences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3D32B-ABBE-482E-9332-2F0498AA4B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8840" y="1825625"/>
            <a:ext cx="7936510" cy="4351338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CD2D6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Work shadowing 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placement</a:t>
            </a:r>
            <a:br>
              <a:rPr lang="en-GB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lang="en-GB" dirty="0">
              <a:solidFill>
                <a:schemeClr val="accent1">
                  <a:lumMod val="7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GB" dirty="0">
                <a:solidFill>
                  <a:srgbClr val="CD2D6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Online/Virtual 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interactive work experience – with employer interaction (hybrid)</a:t>
            </a:r>
            <a:br>
              <a:rPr lang="en-GB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lang="en-GB" dirty="0">
              <a:solidFill>
                <a:schemeClr val="accent1">
                  <a:lumMod val="7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GB" dirty="0">
                <a:solidFill>
                  <a:srgbClr val="CD2D6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Voluntary work 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– where you are completing tasks / gaining skills within a workplace and meeting with a number of employees</a:t>
            </a:r>
          </a:p>
        </p:txBody>
      </p:sp>
    </p:spTree>
    <p:extLst>
      <p:ext uri="{BB962C8B-B14F-4D97-AF65-F5344CB8AC3E}">
        <p14:creationId xmlns:p14="http://schemas.microsoft.com/office/powerpoint/2010/main" val="2982398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44"/>
          <p:cNvSpPr txBox="1">
            <a:spLocks noGrp="1"/>
          </p:cNvSpPr>
          <p:nvPr>
            <p:ph type="title"/>
          </p:nvPr>
        </p:nvSpPr>
        <p:spPr>
          <a:xfrm>
            <a:off x="2518913" y="336431"/>
            <a:ext cx="6293828" cy="88852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ctr" anchorCtr="0">
            <a:no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buClr>
                <a:schemeClr val="dk1"/>
              </a:buClr>
              <a:buSzPts val="3200"/>
            </a:pPr>
            <a:r>
              <a:rPr lang="en-GB" sz="4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Open Sans"/>
              </a:rPr>
              <a:t>How do you find in person work experience?</a:t>
            </a:r>
            <a:endParaRPr sz="4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Open Sans"/>
            </a:endParaRPr>
          </a:p>
        </p:txBody>
      </p:sp>
      <p:sp>
        <p:nvSpPr>
          <p:cNvPr id="322" name="Google Shape;322;p44"/>
          <p:cNvSpPr/>
          <p:nvPr/>
        </p:nvSpPr>
        <p:spPr>
          <a:xfrm>
            <a:off x="296380" y="2593632"/>
            <a:ext cx="4121325" cy="762750"/>
          </a:xfrm>
          <a:prstGeom prst="roundRect">
            <a:avLst>
              <a:gd name="adj" fmla="val 16667"/>
            </a:avLst>
          </a:prstGeom>
          <a:solidFill>
            <a:srgbClr val="FFD5E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algn="ctr">
              <a:lnSpc>
                <a:spcPct val="120000"/>
              </a:lnSpc>
              <a:buClr>
                <a:srgbClr val="000000"/>
              </a:buClr>
              <a:buSzPts val="2200"/>
            </a:pPr>
            <a:r>
              <a:rPr lang="en-GB" sz="15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Contact </a:t>
            </a:r>
            <a:r>
              <a:rPr lang="en-GB" sz="1500" b="1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local businesses</a:t>
            </a:r>
            <a:br>
              <a:rPr lang="en-GB" sz="1500" dirty="0">
                <a:latin typeface="Open Sans"/>
                <a:ea typeface="Open Sans"/>
                <a:cs typeface="Open Sans"/>
                <a:sym typeface="Open Sans"/>
              </a:rPr>
            </a:br>
            <a:r>
              <a:rPr lang="en-GB" sz="15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(e.g. shops)</a:t>
            </a:r>
            <a:endParaRPr sz="15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23" name="Google Shape;323;p44"/>
          <p:cNvSpPr/>
          <p:nvPr/>
        </p:nvSpPr>
        <p:spPr>
          <a:xfrm>
            <a:off x="4691416" y="2571391"/>
            <a:ext cx="4121325" cy="762750"/>
          </a:xfrm>
          <a:prstGeom prst="roundRect">
            <a:avLst>
              <a:gd name="adj" fmla="val 16667"/>
            </a:avLst>
          </a:prstGeom>
          <a:solidFill>
            <a:srgbClr val="ECDFF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algn="ctr">
              <a:lnSpc>
                <a:spcPct val="120000"/>
              </a:lnSpc>
              <a:buClr>
                <a:srgbClr val="000000"/>
              </a:buClr>
              <a:buSzPts val="2200"/>
            </a:pPr>
            <a:r>
              <a:rPr lang="en-GB" sz="15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Talk to </a:t>
            </a:r>
            <a:r>
              <a:rPr lang="en-GB" sz="1500" b="1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local services</a:t>
            </a:r>
            <a:r>
              <a:rPr lang="en-GB" sz="15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(e.g. the library, the council office, museums, etc.)</a:t>
            </a:r>
            <a:endParaRPr sz="1500" dirty="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24" name="Google Shape;324;p44"/>
          <p:cNvSpPr/>
          <p:nvPr/>
        </p:nvSpPr>
        <p:spPr>
          <a:xfrm>
            <a:off x="4691415" y="4648757"/>
            <a:ext cx="4121325" cy="1029150"/>
          </a:xfrm>
          <a:prstGeom prst="roundRect">
            <a:avLst>
              <a:gd name="adj" fmla="val 16667"/>
            </a:avLst>
          </a:prstGeom>
          <a:solidFill>
            <a:srgbClr val="C9F0EF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algn="ctr">
              <a:lnSpc>
                <a:spcPct val="120000"/>
              </a:lnSpc>
              <a:buClr>
                <a:srgbClr val="000000"/>
              </a:buClr>
              <a:buSzPts val="2200"/>
            </a:pPr>
            <a:r>
              <a:rPr lang="en-GB" sz="15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Contact the local branch of a </a:t>
            </a:r>
            <a:r>
              <a:rPr lang="en-GB" sz="1500" b="1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chain company </a:t>
            </a:r>
            <a:r>
              <a:rPr lang="en-GB" sz="15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(e.g. </a:t>
            </a:r>
            <a:r>
              <a:rPr lang="en-GB" sz="1350">
                <a:solidFill>
                  <a:srgbClr val="FF0000"/>
                </a:solidFill>
                <a:latin typeface="Open Sans"/>
                <a:ea typeface="Open Sans"/>
                <a:cs typeface="Open Sans"/>
                <a:sym typeface="Open Sans"/>
              </a:rPr>
              <a:t>Tesco</a:t>
            </a:r>
            <a:r>
              <a:rPr lang="en-GB" sz="15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)</a:t>
            </a:r>
            <a:endParaRPr sz="1500" dirty="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25" name="Google Shape;325;p44"/>
          <p:cNvSpPr/>
          <p:nvPr/>
        </p:nvSpPr>
        <p:spPr>
          <a:xfrm>
            <a:off x="296381" y="3565055"/>
            <a:ext cx="4121325" cy="762750"/>
          </a:xfrm>
          <a:prstGeom prst="roundRect">
            <a:avLst>
              <a:gd name="adj" fmla="val 16667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algn="ctr">
              <a:lnSpc>
                <a:spcPct val="120000"/>
              </a:lnSpc>
              <a:buClr>
                <a:srgbClr val="000000"/>
              </a:buClr>
              <a:buSzPts val="2200"/>
            </a:pPr>
            <a:r>
              <a:rPr lang="en-GB" sz="15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Talk to </a:t>
            </a:r>
            <a:r>
              <a:rPr lang="en-GB" sz="1500" b="1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friends and family</a:t>
            </a:r>
            <a:r>
              <a:rPr lang="en-GB" sz="15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who have businesses</a:t>
            </a:r>
            <a:endParaRPr sz="15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26" name="Google Shape;326;p44"/>
          <p:cNvSpPr/>
          <p:nvPr/>
        </p:nvSpPr>
        <p:spPr>
          <a:xfrm>
            <a:off x="296379" y="4648757"/>
            <a:ext cx="4121325" cy="1029150"/>
          </a:xfrm>
          <a:prstGeom prst="roundRect">
            <a:avLst>
              <a:gd name="adj" fmla="val 16667"/>
            </a:avLst>
          </a:prstGeom>
          <a:solidFill>
            <a:srgbClr val="FFE4CC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algn="ctr">
              <a:lnSpc>
                <a:spcPct val="120000"/>
              </a:lnSpc>
              <a:buClr>
                <a:srgbClr val="000000"/>
              </a:buClr>
              <a:buSzPts val="2200"/>
            </a:pPr>
            <a:r>
              <a:rPr lang="en-GB" sz="15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Contact </a:t>
            </a:r>
            <a:r>
              <a:rPr lang="en-GB" sz="1500" b="1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nurseries and primary schools</a:t>
            </a:r>
            <a:r>
              <a:rPr lang="en-GB" sz="15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endParaRPr sz="15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27" name="Google Shape;327;p44"/>
          <p:cNvSpPr/>
          <p:nvPr/>
        </p:nvSpPr>
        <p:spPr>
          <a:xfrm>
            <a:off x="4691416" y="3546397"/>
            <a:ext cx="4121325" cy="762750"/>
          </a:xfrm>
          <a:prstGeom prst="roundRect">
            <a:avLst>
              <a:gd name="adj" fmla="val 16667"/>
            </a:avLst>
          </a:prstGeom>
          <a:solidFill>
            <a:srgbClr val="DAE9F6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algn="ctr">
              <a:lnSpc>
                <a:spcPct val="120000"/>
              </a:lnSpc>
              <a:buClr>
                <a:srgbClr val="000000"/>
              </a:buClr>
              <a:buSzPts val="2200"/>
            </a:pPr>
            <a:r>
              <a:rPr lang="en-GB" sz="15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Talk to the </a:t>
            </a:r>
            <a:r>
              <a:rPr lang="en-GB" sz="1500" b="1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clubs</a:t>
            </a:r>
            <a:r>
              <a:rPr lang="en-GB" sz="15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you belong to outside of school (e.g. Scouts, sports teams, etc.)</a:t>
            </a:r>
            <a:endParaRPr sz="15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28" name="Google Shape;328;p44"/>
          <p:cNvSpPr/>
          <p:nvPr/>
        </p:nvSpPr>
        <p:spPr>
          <a:xfrm>
            <a:off x="1307303" y="1770705"/>
            <a:ext cx="6768225" cy="501975"/>
          </a:xfrm>
          <a:prstGeom prst="roundRect">
            <a:avLst>
              <a:gd name="adj" fmla="val 16667"/>
            </a:avLst>
          </a:prstGeom>
          <a:solidFill>
            <a:srgbClr val="C9F0EF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algn="ctr">
              <a:buClr>
                <a:srgbClr val="000000"/>
              </a:buClr>
              <a:buSzPts val="2200"/>
            </a:pPr>
            <a:r>
              <a:rPr lang="en-GB" sz="165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We can support you, but it’s your responsibility to find a placement!</a:t>
            </a:r>
            <a:endParaRPr sz="165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0537" y="98637"/>
            <a:ext cx="7886700" cy="1325563"/>
          </a:xfrm>
        </p:spPr>
        <p:txBody>
          <a:bodyPr/>
          <a:lstStyle/>
          <a:p>
            <a:r>
              <a:rPr lang="en-GB" b="1" dirty="0">
                <a:solidFill>
                  <a:schemeClr val="bg1">
                    <a:lumMod val="95000"/>
                  </a:schemeClr>
                </a:solidFill>
              </a:rPr>
              <a:t>Think “outside the box”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415" y="1657883"/>
            <a:ext cx="8804305" cy="4885529"/>
          </a:xfrm>
        </p:spPr>
        <p:txBody>
          <a:bodyPr>
            <a:normAutofit/>
          </a:bodyPr>
          <a:lstStyle/>
          <a:p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You may want experience in specialist areas, or industries inaccessible to under 18s</a:t>
            </a:r>
          </a:p>
          <a:p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Do other companies have departments that work in that area?</a:t>
            </a:r>
          </a:p>
          <a:p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Do other employers/jobs utilise skills important to your area of interest?</a:t>
            </a:r>
          </a:p>
          <a:p>
            <a:endParaRPr lang="en-GB" sz="20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sz="20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sz="20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sz="20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sz="20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sz="20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sz="20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sz="20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sz="20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E4B864A0-2A21-98DF-62DF-F868CD9AA206}"/>
              </a:ext>
            </a:extLst>
          </p:cNvPr>
          <p:cNvSpPr/>
          <p:nvPr/>
        </p:nvSpPr>
        <p:spPr>
          <a:xfrm>
            <a:off x="741872" y="3312543"/>
            <a:ext cx="7988060" cy="236363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/>
              <a:t>e.g. Do larger companies have legal departments or accounts teams for law or accounting experience?</a:t>
            </a:r>
          </a:p>
          <a:p>
            <a:endParaRPr lang="en-GB" dirty="0"/>
          </a:p>
          <a:p>
            <a:r>
              <a:rPr lang="en-GB" dirty="0"/>
              <a:t>HR departments or social workers might offer an insight into areas of psychology?</a:t>
            </a:r>
          </a:p>
          <a:p>
            <a:endParaRPr lang="en-GB" dirty="0"/>
          </a:p>
          <a:p>
            <a:r>
              <a:rPr lang="en-GB" dirty="0"/>
              <a:t>Healthcare areas look for experience in care settings, care homes, working with the vulnerable?</a:t>
            </a:r>
          </a:p>
        </p:txBody>
      </p:sp>
    </p:spTree>
    <p:extLst>
      <p:ext uri="{BB962C8B-B14F-4D97-AF65-F5344CB8AC3E}">
        <p14:creationId xmlns:p14="http://schemas.microsoft.com/office/powerpoint/2010/main" val="3444045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44"/>
          <p:cNvSpPr txBox="1">
            <a:spLocks noGrp="1"/>
          </p:cNvSpPr>
          <p:nvPr>
            <p:ph type="title"/>
          </p:nvPr>
        </p:nvSpPr>
        <p:spPr>
          <a:xfrm>
            <a:off x="2656935" y="448575"/>
            <a:ext cx="6155805" cy="76275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ctr" anchorCtr="0">
            <a:no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buClr>
                <a:schemeClr val="dk1"/>
              </a:buClr>
              <a:buSzPts val="3200"/>
            </a:pPr>
            <a:r>
              <a:rPr lang="en-GB" sz="4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Open Sans"/>
              </a:rPr>
              <a:t>How do you find virtual work experience?</a:t>
            </a:r>
            <a:endParaRPr sz="4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Open Sans"/>
            </a:endParaRPr>
          </a:p>
        </p:txBody>
      </p:sp>
      <p:sp>
        <p:nvSpPr>
          <p:cNvPr id="328" name="Google Shape;328;p44"/>
          <p:cNvSpPr/>
          <p:nvPr/>
        </p:nvSpPr>
        <p:spPr>
          <a:xfrm>
            <a:off x="1187887" y="1734450"/>
            <a:ext cx="6768225" cy="762750"/>
          </a:xfrm>
          <a:prstGeom prst="roundRect">
            <a:avLst>
              <a:gd name="adj" fmla="val 16667"/>
            </a:avLst>
          </a:prstGeom>
          <a:solidFill>
            <a:srgbClr val="C9F0EF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algn="ctr">
              <a:buClr>
                <a:srgbClr val="000000"/>
              </a:buClr>
              <a:buSzPts val="2200"/>
            </a:pPr>
            <a:r>
              <a:rPr lang="en-GB" sz="1600" dirty="0"/>
              <a:t>There are many websites that offer virtual work experience. Some programs are available on-demand, while others run at scheduled times.</a:t>
            </a:r>
            <a:endParaRPr sz="165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3" name="Picture 2" descr="Brand Bible">
            <a:extLst>
              <a:ext uri="{FF2B5EF4-FFF2-40B4-BE49-F238E27FC236}">
                <a16:creationId xmlns:a16="http://schemas.microsoft.com/office/drawing/2014/main" id="{9C37FF79-D37D-898D-77FB-E6BB9106C8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6849" y="2898218"/>
            <a:ext cx="1967805" cy="1078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Futures For All | London">
            <a:extLst>
              <a:ext uri="{FF2B5EF4-FFF2-40B4-BE49-F238E27FC236}">
                <a16:creationId xmlns:a16="http://schemas.microsoft.com/office/drawing/2014/main" id="{8715F265-A585-8493-C6CC-F1DFB10706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835" y="2691424"/>
            <a:ext cx="19431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Frequently Asked Questions | Forage">
            <a:extLst>
              <a:ext uri="{FF2B5EF4-FFF2-40B4-BE49-F238E27FC236}">
                <a16:creationId xmlns:a16="http://schemas.microsoft.com/office/drawing/2014/main" id="{932754FC-2F28-B1FD-9C61-2F93E94B30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8762" y="2898218"/>
            <a:ext cx="1657350" cy="1552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Find out more about Uptree">
            <a:extLst>
              <a:ext uri="{FF2B5EF4-FFF2-40B4-BE49-F238E27FC236}">
                <a16:creationId xmlns:a16="http://schemas.microsoft.com/office/drawing/2014/main" id="{ACD242FF-6824-EA21-65B3-2F22A4A493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178" y="4731424"/>
            <a:ext cx="19431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EFE3953-F44A-9A83-B798-9DEE77FFCB19}"/>
              </a:ext>
            </a:extLst>
          </p:cNvPr>
          <p:cNvSpPr txBox="1"/>
          <p:nvPr/>
        </p:nvSpPr>
        <p:spPr>
          <a:xfrm>
            <a:off x="5358384" y="5700853"/>
            <a:ext cx="1967804" cy="10786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72AD0DD-F3B8-0FDC-C367-FC7AC39120D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54681" y="5071927"/>
            <a:ext cx="5303520" cy="8797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6B209D9BB91E241940665C2AC69201D" ma:contentTypeVersion="18" ma:contentTypeDescription="Create a new document." ma:contentTypeScope="" ma:versionID="e75222c18f55e2125334a3e1121a0686">
  <xsd:schema xmlns:xsd="http://www.w3.org/2001/XMLSchema" xmlns:xs="http://www.w3.org/2001/XMLSchema" xmlns:p="http://schemas.microsoft.com/office/2006/metadata/properties" xmlns:ns2="32985a44-a467-48a4-8787-a450fdd27e3c" xmlns:ns3="ae3c904a-b819-4d86-a188-9fe554d1d9cf" targetNamespace="http://schemas.microsoft.com/office/2006/metadata/properties" ma:root="true" ma:fieldsID="bb2347583813598169ee528407384c53" ns2:_="" ns3:_="">
    <xsd:import namespace="32985a44-a467-48a4-8787-a450fdd27e3c"/>
    <xsd:import namespace="ae3c904a-b819-4d86-a188-9fe554d1d9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985a44-a467-48a4-8787-a450fdd27e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d353d3bc-fb64-48aa-a4e2-cd1d887065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3c904a-b819-4d86-a188-9fe554d1d9cf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6272366-8272-41ea-baf9-eb20aec3e067}" ma:internalName="TaxCatchAll" ma:showField="CatchAllData" ma:web="ae3c904a-b819-4d86-a188-9fe554d1d9c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2985a44-a467-48a4-8787-a450fdd27e3c">
      <Terms xmlns="http://schemas.microsoft.com/office/infopath/2007/PartnerControls"/>
    </lcf76f155ced4ddcb4097134ff3c332f>
    <TaxCatchAll xmlns="ae3c904a-b819-4d86-a188-9fe554d1d9cf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9EBD4CB-873D-4230-A27A-FA0F63DB7D7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2985a44-a467-48a4-8787-a450fdd27e3c"/>
    <ds:schemaRef ds:uri="ae3c904a-b819-4d86-a188-9fe554d1d9c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5818EDE-5A21-47FC-84F9-684CA6843DF4}">
  <ds:schemaRefs>
    <ds:schemaRef ds:uri="http://schemas.openxmlformats.org/package/2006/metadata/core-properties"/>
    <ds:schemaRef ds:uri="http://purl.org/dc/dcmitype/"/>
    <ds:schemaRef ds:uri="http://www.w3.org/XML/1998/namespace"/>
    <ds:schemaRef ds:uri="http://purl.org/dc/terms/"/>
    <ds:schemaRef ds:uri="32985a44-a467-48a4-8787-a450fdd27e3c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ae3c904a-b819-4d86-a188-9fe554d1d9cf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85EDA7AF-6F00-4C51-B14F-EC57F489F26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798</Words>
  <Application>Microsoft Office PowerPoint</Application>
  <PresentationFormat>On-screen Show (4:3)</PresentationFormat>
  <Paragraphs>102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Aptos</vt:lpstr>
      <vt:lpstr>Arial</vt:lpstr>
      <vt:lpstr>Calibri</vt:lpstr>
      <vt:lpstr>Calibri Light</vt:lpstr>
      <vt:lpstr>Open Sans</vt:lpstr>
      <vt:lpstr>Times New Roman</vt:lpstr>
      <vt:lpstr>Office Theme</vt:lpstr>
      <vt:lpstr>2_Office Theme</vt:lpstr>
      <vt:lpstr>Work Experience  Introduction</vt:lpstr>
      <vt:lpstr>Introduction</vt:lpstr>
      <vt:lpstr>Key Benefits of Work Experience</vt:lpstr>
      <vt:lpstr>Key information</vt:lpstr>
      <vt:lpstr>Examples of work experiences</vt:lpstr>
      <vt:lpstr>How do you find in person work experience?</vt:lpstr>
      <vt:lpstr>Think “outside the box”</vt:lpstr>
      <vt:lpstr>How do you find virtual work experience?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Subject: Anthropology</dc:title>
  <dc:creator>Lowe, Faye</dc:creator>
  <cp:lastModifiedBy>Edwards, Jane Frances</cp:lastModifiedBy>
  <cp:revision>11</cp:revision>
  <cp:lastPrinted>2025-11-26T13:42:05Z</cp:lastPrinted>
  <dcterms:created xsi:type="dcterms:W3CDTF">2022-12-01T16:49:54Z</dcterms:created>
  <dcterms:modified xsi:type="dcterms:W3CDTF">2026-02-12T14:53:55Z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0x010100D6B209D9BB91E241940665C2AC69201D</vt:lpwstr>
  </property>
  <property fmtid="{D5CDD505-2E9C-101B-9397-08002B2CF9AE}" pid="3" name="MediaServiceImageTags">
    <vt:lpwstr/>
  </property>
</Properties>
</file>